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6805850"/>
  <p:notesSz cx="6858000" cy="9144000"/>
  <p:defaultTextStyle>
    <a:defPPr>
      <a:defRPr lang="zh-CN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41">
          <p15:clr>
            <a:srgbClr val="A4A3A4"/>
          </p15:clr>
        </p15:guide>
        <p15:guide id="2" pos="10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>
        <p:scale>
          <a:sx n="30" d="100"/>
          <a:sy n="30" d="100"/>
        </p:scale>
        <p:origin x="402" y="30"/>
      </p:cViewPr>
      <p:guideLst>
        <p:guide orient="horz" pos="14741"/>
        <p:guide pos="102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660128"/>
            <a:ext cx="27539395" cy="16295370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4583910"/>
            <a:ext cx="24299466" cy="11300576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61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66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491978"/>
            <a:ext cx="6986096" cy="3966579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491978"/>
            <a:ext cx="20553298" cy="39665795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218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2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13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1668972"/>
            <a:ext cx="27944386" cy="19469930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31323096"/>
            <a:ext cx="27944386" cy="1023877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2" y="12459891"/>
            <a:ext cx="13769697" cy="2969788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1" y="12459891"/>
            <a:ext cx="13769697" cy="2969788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076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491989"/>
            <a:ext cx="27944386" cy="90469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6" y="11473938"/>
            <a:ext cx="13706415" cy="5623199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6" y="17097137"/>
            <a:ext cx="13706415" cy="2514731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3" y="11473938"/>
            <a:ext cx="13773917" cy="5623199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3" y="17097137"/>
            <a:ext cx="13773917" cy="2514731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91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38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788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120390"/>
            <a:ext cx="10449614" cy="10921365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739187"/>
            <a:ext cx="16402140" cy="33262490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4041755"/>
            <a:ext cx="10449614" cy="2601408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679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120390"/>
            <a:ext cx="10449614" cy="10921365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739187"/>
            <a:ext cx="16402140" cy="33262490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4041755"/>
            <a:ext cx="10449614" cy="2601408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816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491989"/>
            <a:ext cx="27944386" cy="904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2459891"/>
            <a:ext cx="27944386" cy="29697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3382099"/>
            <a:ext cx="7289840" cy="2491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E0829-37B4-4A06-96B4-A98A6499F207}" type="datetimeFigureOut">
              <a:rPr lang="zh-CN" altLang="en-US" smtClean="0"/>
              <a:pPr/>
              <a:t>2025/3/24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3382099"/>
            <a:ext cx="10934760" cy="2491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3382099"/>
            <a:ext cx="7289840" cy="2491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71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84"/>
          <p:cNvSpPr txBox="1">
            <a:spLocks noChangeArrowheads="1"/>
          </p:cNvSpPr>
          <p:nvPr/>
        </p:nvSpPr>
        <p:spPr bwMode="auto">
          <a:xfrm>
            <a:off x="0" y="3170440"/>
            <a:ext cx="32399288" cy="3376322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102"/>
          <p:cNvSpPr txBox="1">
            <a:spLocks noChangeArrowheads="1"/>
          </p:cNvSpPr>
          <p:nvPr/>
        </p:nvSpPr>
        <p:spPr bwMode="auto">
          <a:xfrm>
            <a:off x="-1" y="5774981"/>
            <a:ext cx="321691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/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Department of ********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, School of medicine, Nanjing University of Chinese Medicine</a:t>
            </a:r>
          </a:p>
        </p:txBody>
      </p:sp>
      <p:sp>
        <p:nvSpPr>
          <p:cNvPr id="6" name="Text Box 101"/>
          <p:cNvSpPr txBox="1">
            <a:spLocks noChangeArrowheads="1"/>
          </p:cNvSpPr>
          <p:nvPr/>
        </p:nvSpPr>
        <p:spPr bwMode="auto">
          <a:xfrm>
            <a:off x="2762250" y="5066038"/>
            <a:ext cx="24582437" cy="899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20000"/>
              </a:lnSpc>
              <a:spcBef>
                <a:spcPct val="50000"/>
              </a:spcBef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&amp;&amp;&amp;&amp;&amp;&amp;</a:t>
            </a:r>
            <a:r>
              <a:rPr lang="en-US" altLang="zh-CN" sz="4400" b="1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en-US" altLang="en-US" sz="4400" b="1" dirty="0">
                <a:solidFill>
                  <a:srgbClr val="FF0000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,  </a:t>
            </a: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&amp;&amp;&amp;&amp;&amp;&amp;&amp;&amp;</a:t>
            </a:r>
            <a:r>
              <a:rPr lang="en-US" altLang="en-US" sz="4400" b="1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* </a:t>
            </a:r>
          </a:p>
        </p:txBody>
      </p:sp>
      <p:sp>
        <p:nvSpPr>
          <p:cNvPr id="7" name="Text Box 100"/>
          <p:cNvSpPr txBox="1">
            <a:spLocks noChangeArrowheads="1"/>
          </p:cNvSpPr>
          <p:nvPr/>
        </p:nvSpPr>
        <p:spPr bwMode="auto">
          <a:xfrm>
            <a:off x="37305" y="3885994"/>
            <a:ext cx="32399289" cy="63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ts val="4000"/>
              </a:lnSpc>
              <a:spcBef>
                <a:spcPct val="50000"/>
              </a:spcBef>
            </a:pPr>
            <a:r>
              <a:rPr lang="en-US" altLang="zh-CN" sz="5400" b="1" dirty="0">
                <a:solidFill>
                  <a:srgbClr val="FFFF00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Title: an accurate and semi-automatic annotation pipeline with signaling network hierarchy </a:t>
            </a:r>
            <a:endParaRPr lang="en-US" altLang="zh-CN" sz="54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Box 285"/>
          <p:cNvSpPr txBox="1">
            <a:spLocks noChangeArrowheads="1"/>
          </p:cNvSpPr>
          <p:nvPr/>
        </p:nvSpPr>
        <p:spPr bwMode="auto">
          <a:xfrm>
            <a:off x="256460" y="6828490"/>
            <a:ext cx="16860683" cy="4574031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228602" y="7380339"/>
            <a:ext cx="16812341" cy="4283668"/>
          </a:xfrm>
          <a:prstGeom prst="rect">
            <a:avLst/>
          </a:prstGeom>
          <a:noFill/>
          <a:ln w="9525">
            <a:noFill/>
          </a:ln>
        </p:spPr>
        <p:txBody>
          <a:bodyPr wrap="square" lIns="475200" tIns="475200" rIns="475200" bIns="475200">
            <a:spAutoFit/>
          </a:bodyPr>
          <a:lstStyle/>
          <a:p>
            <a:pPr algn="just"/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In this study we show a new genome annotation pipeline applying for fungal genome, especially for </a:t>
            </a:r>
            <a:r>
              <a:rPr lang="en-US" altLang="zh-CN" sz="3600" b="1" i="1" cap="all" noProof="1">
                <a:solidFill>
                  <a:schemeClr val="bg1"/>
                </a:solidFill>
                <a:cs typeface="+mn-ea"/>
                <a:sym typeface="+mn-ea"/>
              </a:rPr>
              <a:t>trichoderma</a:t>
            </a:r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. In the past decade, numerous important </a:t>
            </a:r>
            <a:r>
              <a:rPr lang="en-US" altLang="zh-CN" sz="3600" b="1" i="1" cap="all" noProof="1">
                <a:solidFill>
                  <a:schemeClr val="bg1"/>
                </a:solidFill>
                <a:cs typeface="+mn-ea"/>
                <a:sym typeface="+mn-ea"/>
              </a:rPr>
              <a:t>Trichoderma </a:t>
            </a:r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genomes have ben sequenced, which pla. After assembly a novel genome, gene calling is often the next step analyzing the features of the strain. Accurate predicted gene models is crucial to the success of all subsequent analysis and experiments.</a:t>
            </a:r>
            <a:endParaRPr lang="en-US" altLang="zh-CN" sz="3600" b="1" cap="all" noProof="1">
              <a:solidFill>
                <a:schemeClr val="bg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0" name="Text Box 307"/>
          <p:cNvSpPr txBox="1">
            <a:spLocks noChangeArrowheads="1"/>
          </p:cNvSpPr>
          <p:nvPr/>
        </p:nvSpPr>
        <p:spPr bwMode="auto">
          <a:xfrm>
            <a:off x="4810692" y="6797005"/>
            <a:ext cx="6832343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spcBef>
                <a:spcPct val="50000"/>
              </a:spcBef>
            </a:pPr>
            <a:r>
              <a:rPr lang="en-US" altLang="zh-CN" sz="4800" b="1" dirty="0">
                <a:solidFill>
                  <a:srgbClr val="FFFF00"/>
                </a:solidFill>
                <a:latin typeface="Arial" panose="020B0604020202020204" pitchFamily="34" charset="0"/>
              </a:rPr>
              <a:t>Introduction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1" name="Text Box 305"/>
          <p:cNvSpPr txBox="1">
            <a:spLocks noChangeArrowheads="1"/>
          </p:cNvSpPr>
          <p:nvPr/>
        </p:nvSpPr>
        <p:spPr bwMode="auto">
          <a:xfrm>
            <a:off x="17394954" y="40032563"/>
            <a:ext cx="14774145" cy="6572049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Box 295"/>
          <p:cNvSpPr txBox="1">
            <a:spLocks noChangeArrowheads="1"/>
          </p:cNvSpPr>
          <p:nvPr/>
        </p:nvSpPr>
        <p:spPr bwMode="auto">
          <a:xfrm>
            <a:off x="17368840" y="11658032"/>
            <a:ext cx="14800261" cy="10625588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 Box 287"/>
          <p:cNvSpPr txBox="1">
            <a:spLocks noChangeArrowheads="1"/>
          </p:cNvSpPr>
          <p:nvPr/>
        </p:nvSpPr>
        <p:spPr bwMode="auto">
          <a:xfrm>
            <a:off x="228602" y="11616754"/>
            <a:ext cx="16888541" cy="10729243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 Box 191"/>
          <p:cNvSpPr txBox="1">
            <a:spLocks noChangeArrowheads="1"/>
          </p:cNvSpPr>
          <p:nvPr/>
        </p:nvSpPr>
        <p:spPr bwMode="auto">
          <a:xfrm>
            <a:off x="18041067" y="11845425"/>
            <a:ext cx="13747033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/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</a:rPr>
              <a:t>Table 2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</a:rPr>
              <a:t>The gene calling results </a:t>
            </a:r>
            <a:r>
              <a:rPr lang="en-US" altLang="zh-CN" sz="3200" b="1" dirty="0" err="1">
                <a:solidFill>
                  <a:schemeClr val="bg1"/>
                </a:solidFill>
                <a:latin typeface="Arial" panose="020B0604020202020204" pitchFamily="34" charset="0"/>
              </a:rPr>
              <a:t>trichoCODE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</a:rPr>
              <a:t> were higher than both of Maker2 and ab initio prediction tools(Augustus, </a:t>
            </a:r>
            <a:r>
              <a:rPr lang="en-US" altLang="zh-CN" sz="3200" b="1" dirty="0" err="1">
                <a:solidFill>
                  <a:schemeClr val="bg1"/>
                </a:solidFill>
                <a:latin typeface="Arial" panose="020B0604020202020204" pitchFamily="34" charset="0"/>
              </a:rPr>
              <a:t>GeneMark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</a:rPr>
              <a:t> and SNAP)  with or without transcript data.</a:t>
            </a:r>
          </a:p>
        </p:txBody>
      </p:sp>
      <p:sp>
        <p:nvSpPr>
          <p:cNvPr id="15" name="Text Box 274"/>
          <p:cNvSpPr txBox="1">
            <a:spLocks noChangeArrowheads="1"/>
          </p:cNvSpPr>
          <p:nvPr/>
        </p:nvSpPr>
        <p:spPr bwMode="auto">
          <a:xfrm>
            <a:off x="17780716" y="40804835"/>
            <a:ext cx="1400738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/>
            <a:r>
              <a:rPr lang="en-US" altLang="zh-CN" sz="3600" b="1" dirty="0" err="1">
                <a:solidFill>
                  <a:schemeClr val="bg1"/>
                </a:solidFill>
                <a:latin typeface="Arial" panose="020B0604020202020204" pitchFamily="34" charset="0"/>
              </a:rPr>
              <a:t>trichoCODE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 is a highly accurate, semi-automatic fungal gene predictor designed to work with assembled, aligned RNA-</a:t>
            </a:r>
            <a:r>
              <a:rPr lang="en-US" altLang="zh-CN" sz="3600" b="1" dirty="0" err="1">
                <a:solidFill>
                  <a:schemeClr val="bg1"/>
                </a:solidFill>
                <a:latin typeface="Arial" panose="020B0604020202020204" pitchFamily="34" charset="0"/>
              </a:rPr>
              <a:t>seq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 transcripts and prepared protein </a:t>
            </a:r>
            <a:r>
              <a:rPr lang="en-US" altLang="zh-CN" sz="3600" b="1" dirty="0" err="1">
                <a:solidFill>
                  <a:schemeClr val="bg1"/>
                </a:solidFill>
                <a:latin typeface="Arial" panose="020B0604020202020204" pitchFamily="34" charset="0"/>
              </a:rPr>
              <a:t>homologos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. Our approach </a:t>
            </a:r>
            <a:r>
              <a:rPr lang="en-US" altLang="zh-CN" sz="3600" b="1" dirty="0" err="1">
                <a:solidFill>
                  <a:schemeClr val="bg1"/>
                </a:solidFill>
                <a:latin typeface="Arial" panose="020B0604020202020204" pitchFamily="34" charset="0"/>
              </a:rPr>
              <a:t>capitalises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 on the high quality of fungal, especially on </a:t>
            </a:r>
            <a:r>
              <a:rPr lang="en-US" altLang="zh-CN" sz="36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Trichoderma</a:t>
            </a:r>
            <a:r>
              <a:rPr lang="en-US" altLang="zh-CN" sz="3600" b="1" i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strains by leveraging EVM to combine different evidences. Accuracy predictions are made by multi-run on corrected parameters made by supervisor.</a:t>
            </a:r>
          </a:p>
        </p:txBody>
      </p:sp>
      <p:sp>
        <p:nvSpPr>
          <p:cNvPr id="16" name="Text Box 188"/>
          <p:cNvSpPr txBox="1">
            <a:spLocks noChangeArrowheads="1"/>
          </p:cNvSpPr>
          <p:nvPr/>
        </p:nvSpPr>
        <p:spPr bwMode="auto">
          <a:xfrm>
            <a:off x="660401" y="12512864"/>
            <a:ext cx="1568767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The annotation of eukaryotic genome is a challenging task, many existed tools or pipelines use different algorithms and evidences finish this work. As the cost of RNA-</a:t>
            </a:r>
            <a:r>
              <a:rPr lang="en-US" altLang="zh-CN" sz="36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Seq</a:t>
            </a:r>
            <a:r>
              <a:rPr lang="en-US" altLang="zh-CN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 sequencing getting lower and the high accuracy of mapping RNA-</a:t>
            </a:r>
            <a:r>
              <a:rPr lang="en-US" altLang="zh-CN" sz="36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Seq</a:t>
            </a:r>
            <a:r>
              <a:rPr lang="en-US" altLang="zh-CN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 reads to the complex genomes promised, more and more tools leveraged the RNA-</a:t>
            </a:r>
            <a:r>
              <a:rPr lang="en-US" altLang="zh-CN" sz="36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Seq</a:t>
            </a:r>
            <a:r>
              <a:rPr lang="en-US" altLang="zh-CN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 reads into gene finding.</a:t>
            </a:r>
          </a:p>
        </p:txBody>
      </p:sp>
      <p:sp>
        <p:nvSpPr>
          <p:cNvPr id="17" name="Text Box 309"/>
          <p:cNvSpPr txBox="1">
            <a:spLocks noChangeArrowheads="1"/>
          </p:cNvSpPr>
          <p:nvPr/>
        </p:nvSpPr>
        <p:spPr bwMode="auto">
          <a:xfrm>
            <a:off x="19317416" y="40189082"/>
            <a:ext cx="107076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spcBef>
                <a:spcPct val="30000"/>
              </a:spcBef>
            </a:pPr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</a:rPr>
              <a:t>Conclusions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8" name="Text Box 295"/>
          <p:cNvSpPr txBox="1">
            <a:spLocks noChangeArrowheads="1"/>
          </p:cNvSpPr>
          <p:nvPr/>
        </p:nvSpPr>
        <p:spPr bwMode="auto">
          <a:xfrm>
            <a:off x="236538" y="22454356"/>
            <a:ext cx="16880604" cy="9695535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" name="Text Box 191"/>
          <p:cNvSpPr txBox="1">
            <a:spLocks noChangeArrowheads="1"/>
          </p:cNvSpPr>
          <p:nvPr/>
        </p:nvSpPr>
        <p:spPr bwMode="auto">
          <a:xfrm>
            <a:off x="807244" y="22777131"/>
            <a:ext cx="15429706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</a:rPr>
              <a:t>Figure 2 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Homology proteins</a:t>
            </a:r>
            <a:endParaRPr lang="en-US" altLang="zh-CN" sz="2800" b="1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just"/>
            <a:r>
              <a:rPr lang="en-US" altLang="zh-CN" sz="32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Orthologs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 among</a:t>
            </a:r>
            <a:r>
              <a:rPr lang="en-US" altLang="zh-CN" sz="3200" b="1" i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Trichoderma</a:t>
            </a:r>
            <a:r>
              <a:rPr lang="en-US" altLang="zh-CN" sz="3200" b="1" i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reesei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,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Trichoderma</a:t>
            </a:r>
            <a:r>
              <a:rPr lang="en-US" altLang="zh-CN" sz="3200" b="1" i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virens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 and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Trichoderma</a:t>
            </a:r>
            <a:r>
              <a:rPr lang="en-US" altLang="zh-CN" sz="3200" b="1" i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atroviride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 were identified with </a:t>
            </a:r>
            <a:r>
              <a:rPr lang="en-US" altLang="zh-CN" sz="32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OrthoMCL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. The protein sequences of all the three strains were compared all-against-all using BLASTP with E value 1e-05 and a cutoff value of 70. Then all homologous proteins were grouped into orthologous genes by the cluster tool MCL with an inflation value of 1.5.</a:t>
            </a:r>
          </a:p>
        </p:txBody>
      </p:sp>
      <p:sp>
        <p:nvSpPr>
          <p:cNvPr id="20" name="Text Box 295"/>
          <p:cNvSpPr txBox="1">
            <a:spLocks noChangeArrowheads="1"/>
          </p:cNvSpPr>
          <p:nvPr/>
        </p:nvSpPr>
        <p:spPr bwMode="auto">
          <a:xfrm>
            <a:off x="256460" y="32335647"/>
            <a:ext cx="16860683" cy="12081148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1" name="Text Box 191"/>
          <p:cNvSpPr txBox="1">
            <a:spLocks noChangeArrowheads="1"/>
          </p:cNvSpPr>
          <p:nvPr/>
        </p:nvSpPr>
        <p:spPr bwMode="auto">
          <a:xfrm>
            <a:off x="400051" y="32616005"/>
            <a:ext cx="1458118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/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</a:rPr>
              <a:t>Table 1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Compared the results with the latest release of annotated models from JGI, using </a:t>
            </a:r>
            <a:r>
              <a:rPr lang="en-US" altLang="zh-CN" sz="2800" b="1" dirty="0" err="1">
                <a:solidFill>
                  <a:schemeClr val="bg1"/>
                </a:solidFill>
                <a:latin typeface="Arial" panose="020B0604020202020204" pitchFamily="34" charset="0"/>
              </a:rPr>
              <a:t>Eval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 on </a:t>
            </a:r>
            <a:r>
              <a:rPr lang="en-US" altLang="zh-CN" sz="28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8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virens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altLang="zh-CN" sz="28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8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atroviride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 and </a:t>
            </a:r>
            <a:r>
              <a:rPr lang="en-US" altLang="zh-CN" sz="28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8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asperellum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22" name="Text Box 295"/>
          <p:cNvSpPr txBox="1">
            <a:spLocks noChangeArrowheads="1"/>
          </p:cNvSpPr>
          <p:nvPr/>
        </p:nvSpPr>
        <p:spPr bwMode="auto">
          <a:xfrm>
            <a:off x="17394955" y="22449195"/>
            <a:ext cx="14774145" cy="17192932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9" name="文本框 19"/>
          <p:cNvSpPr txBox="1">
            <a:spLocks noChangeArrowheads="1"/>
          </p:cNvSpPr>
          <p:nvPr/>
        </p:nvSpPr>
        <p:spPr bwMode="auto">
          <a:xfrm>
            <a:off x="714376" y="11747472"/>
            <a:ext cx="22942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>
                <a:solidFill>
                  <a:srgbClr val="FFFF00"/>
                </a:solidFill>
                <a:latin typeface="Arial" panose="020B0604020202020204" pitchFamily="34" charset="0"/>
              </a:rPr>
              <a:t>Figure 1</a:t>
            </a:r>
            <a:r>
              <a:rPr lang="en-US" altLang="zh-CN" sz="4000" b="1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50" name="表格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757249"/>
              </p:ext>
            </p:extLst>
          </p:nvPr>
        </p:nvGraphicFramePr>
        <p:xfrm>
          <a:off x="465138" y="34028109"/>
          <a:ext cx="16047166" cy="10017172"/>
        </p:xfrm>
        <a:graphic>
          <a:graphicData uri="http://schemas.openxmlformats.org/drawingml/2006/table">
            <a:tbl>
              <a:tblPr/>
              <a:tblGrid>
                <a:gridCol w="1828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5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0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25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48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0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32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641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609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684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6388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4565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16174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16174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14565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548886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0" b="1" i="1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T. virens</a:t>
                      </a:r>
                      <a:endParaRPr lang="en-US" altLang="en-US" sz="3000" b="1" i="1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0" b="1" i="1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T. atrorivide</a:t>
                      </a:r>
                      <a:endParaRPr lang="en-US" altLang="en-US" sz="3000" b="1" i="1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0" b="1" i="1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T. asperellum</a:t>
                      </a:r>
                      <a:endParaRPr lang="en-US" altLang="en-US" sz="3000" b="1" i="1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094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JGI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Maker2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700" b="1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JGI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Maker2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700" b="1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JGI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Maker2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Genes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Total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12,427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10,926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11,483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8,236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11,863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10,552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10,606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8,239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12,586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10,020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10,518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8,948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2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 Ave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1,710.67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8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1,569.33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1,575.53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1,787.53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1,799.60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1,565.93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1,575.85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1,848.53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1,651.30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1,581.33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2,222.14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2,282.28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92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 Ave Coding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1,412.18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1,432.90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1,433.71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1,533.06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1,366.44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1,428.31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6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1,434.54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1,523.95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1,326.08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1,436.64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1,524.44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C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1,580.39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Exons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72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Total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36,118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28,423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6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30,525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5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23,825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33,171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27,410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27,980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23,923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33,338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26,281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29,539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5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26,726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A5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5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 Ave Exons Per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Intron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Total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23,688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17,496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19,041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8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15,588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21,310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16,856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17,372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15,683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20,755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16,263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18,698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2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17,777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05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Total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2,449,972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1,490,487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1,628,482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1,509,822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2,175,260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1,451,988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1,498,559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1,488,077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D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2,001,822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1,449,775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1,637,162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4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1,835,034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6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Ave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103.43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85.19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85.53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96.86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102.08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86.14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86.26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94.88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96.45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89.15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87.56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103.23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KOG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Hit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6,091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5,732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5,893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4,877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5,709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5,512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5,537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4,847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5,624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5,376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5,911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4,960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Hit percent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49.00%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52.00%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51.00%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59.00%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48.00%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52.00%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52.00%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59.00%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45.00%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54.00%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6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56.00%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55.00%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C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Pfam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Hit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8,159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7,419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7,696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B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6,180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7,584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7,123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7,170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6,093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7,467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2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6,885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7,750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6,319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Hit percent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65.66%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67.90%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67.02%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75.04%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63.93%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C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67.50%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67.60%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73.95%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F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59.33%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68.71%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73.68%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70.62%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51" name="矩形 50"/>
          <p:cNvSpPr/>
          <p:nvPr/>
        </p:nvSpPr>
        <p:spPr>
          <a:xfrm>
            <a:off x="4377534" y="35961601"/>
            <a:ext cx="1863725" cy="80047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40" noProof="1"/>
          </a:p>
        </p:txBody>
      </p:sp>
      <p:sp>
        <p:nvSpPr>
          <p:cNvPr id="52" name="矩形 51"/>
          <p:cNvSpPr/>
          <p:nvPr/>
        </p:nvSpPr>
        <p:spPr>
          <a:xfrm>
            <a:off x="8214522" y="35961601"/>
            <a:ext cx="1793875" cy="800651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40" noProof="1"/>
          </a:p>
        </p:txBody>
      </p:sp>
      <p:sp>
        <p:nvSpPr>
          <p:cNvPr id="53" name="矩形 52"/>
          <p:cNvSpPr/>
          <p:nvPr/>
        </p:nvSpPr>
        <p:spPr>
          <a:xfrm>
            <a:off x="12013408" y="35963322"/>
            <a:ext cx="1798638" cy="80047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40" noProof="1"/>
          </a:p>
        </p:txBody>
      </p:sp>
      <p:sp>
        <p:nvSpPr>
          <p:cNvPr id="54" name="灯片编号占位符 3"/>
          <p:cNvSpPr>
            <a:spLocks noGrp="1"/>
          </p:cNvSpPr>
          <p:nvPr/>
        </p:nvSpPr>
        <p:spPr>
          <a:xfrm>
            <a:off x="6529389" y="41035312"/>
            <a:ext cx="1871663" cy="316477"/>
          </a:xfrm>
          <a:prstGeom prst="rect">
            <a:avLst/>
          </a:prstGeom>
        </p:spPr>
        <p:txBody>
          <a:bodyPr lIns="73151" tIns="36575" rIns="73151" bIns="36575" anchor="ctr"/>
          <a:lstStyle>
            <a:defPPr>
              <a:defRPr lang="zh-CN"/>
            </a:defPPr>
            <a:lvl1pPr marL="0" algn="r" defTabSz="779145" rtl="0" eaLnBrk="1" latinLnBrk="0" hangingPunct="1">
              <a:defRPr sz="102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989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4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903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92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8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807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96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21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AE24EF-A418-429E-B6E0-73B6CA9FC81A}" type="slidenum">
              <a:rPr lang="zh-CN" altLang="en-US" sz="820" noProof="1" smtClean="0"/>
              <a:pPr/>
              <a:t>1</a:t>
            </a:fld>
            <a:endParaRPr lang="zh-CN" altLang="en-US" sz="820" noProof="1"/>
          </a:p>
        </p:txBody>
      </p:sp>
      <p:graphicFrame>
        <p:nvGraphicFramePr>
          <p:cNvPr id="55" name="表格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247334"/>
              </p:ext>
            </p:extLst>
          </p:nvPr>
        </p:nvGraphicFramePr>
        <p:xfrm>
          <a:off x="17826755" y="14062480"/>
          <a:ext cx="13656545" cy="7537042"/>
        </p:xfrm>
        <a:graphic>
          <a:graphicData uri="http://schemas.openxmlformats.org/drawingml/2006/table">
            <a:tbl>
              <a:tblPr/>
              <a:tblGrid>
                <a:gridCol w="2454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04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5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5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3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45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196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979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979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02786"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Reference</a:t>
                      </a:r>
                      <a:b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</a:br>
                      <a: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Organism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Performance </a:t>
                      </a:r>
                      <a:b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</a:br>
                      <a: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Category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200" b="0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Ab Initio</a:t>
                      </a:r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Predictions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Pipeline annotations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767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Augustus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GeneMark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SNAP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</a:br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</a:br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Maker2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97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T. </a:t>
                      </a:r>
                      <a:r>
                        <a:rPr lang="en-US" altLang="zh-CN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trivoride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Nucleotide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94.03%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1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97.18%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96.07%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D3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96.41%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B3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95.19%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4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93.52%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497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Exon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60.87%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63.26%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54.82%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63.86%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3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65.27%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64.08%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0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25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43.59%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7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41.76%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A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36.86%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46.29%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41.37%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46.27%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A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512"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80808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579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T. </a:t>
                      </a:r>
                      <a:r>
                        <a:rPr lang="en-US" altLang="zh-CN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v</a:t>
                      </a:r>
                      <a:r>
                        <a:rPr lang="en-US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irens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Nucleotide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95.09%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FA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98.59%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97.38%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97.34%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97.88%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93.98%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25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Exon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58.45%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E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61.33%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47.45%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60.81%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0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62.13%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58.98%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497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41.01%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40.63%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5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30.69%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43.58%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E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44.35%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41.54%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0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7512"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741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800" b="1" i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T. </a:t>
                      </a:r>
                      <a:r>
                        <a:rPr lang="en-US" altLang="zh-CN" sz="2800" b="1" i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sz="2800" b="1" i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sperullum</a:t>
                      </a:r>
                      <a:endParaRPr lang="en-US" sz="28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Nucleotide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98.58%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98.79%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98.56%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98.34%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98.99%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497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Exon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70.19%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67.48%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60.78%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67.15%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1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76.33%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63.95%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7335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52.01%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47.53%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42.55%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50.36%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61.58%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37.43%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6" name="矩形 55"/>
          <p:cNvSpPr/>
          <p:nvPr/>
        </p:nvSpPr>
        <p:spPr>
          <a:xfrm>
            <a:off x="24640739" y="15206353"/>
            <a:ext cx="2703948" cy="6599567"/>
          </a:xfrm>
          <a:prstGeom prst="rect">
            <a:avLst/>
          </a:prstGeom>
          <a:noFill/>
          <a:ln w="1905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57" name="灯片编号占位符 4"/>
          <p:cNvSpPr>
            <a:spLocks noGrp="1"/>
          </p:cNvSpPr>
          <p:nvPr/>
        </p:nvSpPr>
        <p:spPr>
          <a:xfrm>
            <a:off x="22453600" y="19563066"/>
            <a:ext cx="2293938" cy="359477"/>
          </a:xfrm>
          <a:prstGeom prst="rect">
            <a:avLst/>
          </a:prstGeom>
        </p:spPr>
        <p:txBody>
          <a:bodyPr lIns="73151" tIns="36575" rIns="73151" bIns="36575" anchor="ctr"/>
          <a:lstStyle>
            <a:defPPr>
              <a:defRPr lang="zh-CN"/>
            </a:defPPr>
            <a:lvl1pPr marL="0" algn="r" defTabSz="779145" rtl="0" eaLnBrk="1" latinLnBrk="0" hangingPunct="1">
              <a:defRPr sz="102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989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4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903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92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8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807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96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21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B911D8E-5915-4E50-A448-1A0AB184082F}" type="slidenum">
              <a:rPr lang="zh-CN" altLang="en-US" sz="1020" noProof="1" smtClean="0"/>
              <a:pPr/>
              <a:t>1</a:t>
            </a:fld>
            <a:endParaRPr lang="zh-CN" altLang="en-US" sz="1020" noProof="1"/>
          </a:p>
        </p:txBody>
      </p:sp>
      <p:sp>
        <p:nvSpPr>
          <p:cNvPr id="58" name="圆角矩形 57"/>
          <p:cNvSpPr/>
          <p:nvPr/>
        </p:nvSpPr>
        <p:spPr>
          <a:xfrm>
            <a:off x="17614901" y="23921499"/>
            <a:ext cx="14173199" cy="15369752"/>
          </a:xfrm>
          <a:prstGeom prst="roundRect">
            <a:avLst>
              <a:gd name="adj" fmla="val 124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endParaRPr lang="zh-CN" altLang="en-US" sz="1440" noProof="1">
              <a:sym typeface="+mn-ea"/>
            </a:endParaRPr>
          </a:p>
        </p:txBody>
      </p:sp>
      <p:sp>
        <p:nvSpPr>
          <p:cNvPr id="59" name="Text Box 191"/>
          <p:cNvSpPr txBox="1">
            <a:spLocks noChangeArrowheads="1"/>
          </p:cNvSpPr>
          <p:nvPr/>
        </p:nvSpPr>
        <p:spPr bwMode="auto">
          <a:xfrm>
            <a:off x="17529175" y="22634953"/>
            <a:ext cx="14258924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</a:rPr>
              <a:t>Figure 3 </a:t>
            </a: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607 new gene models were predicted by </a:t>
            </a:r>
            <a:r>
              <a:rPr lang="en-US" altLang="zh-CN" sz="2600" b="1" dirty="0" err="1">
                <a:solidFill>
                  <a:schemeClr val="bg1"/>
                </a:solidFill>
                <a:latin typeface="Arial" panose="020B0604020202020204" pitchFamily="34" charset="0"/>
              </a:rPr>
              <a:t>trichoCODE</a:t>
            </a: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 on </a:t>
            </a:r>
            <a:r>
              <a:rPr lang="en-US" altLang="zh-CN" sz="26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6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reesei</a:t>
            </a: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 which has 173 show consistent to </a:t>
            </a:r>
            <a:r>
              <a:rPr lang="en-US" altLang="zh-CN" sz="26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6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reesei</a:t>
            </a: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 C-30.</a:t>
            </a:r>
          </a:p>
        </p:txBody>
      </p:sp>
      <p:sp>
        <p:nvSpPr>
          <p:cNvPr id="74" name="文本框 74"/>
          <p:cNvSpPr txBox="1">
            <a:spLocks noChangeArrowheads="1"/>
          </p:cNvSpPr>
          <p:nvPr/>
        </p:nvSpPr>
        <p:spPr bwMode="auto">
          <a:xfrm>
            <a:off x="24123650" y="45613903"/>
            <a:ext cx="77909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b="1">
                <a:solidFill>
                  <a:srgbClr val="FFFF00"/>
                </a:solidFill>
                <a:latin typeface="Arial" panose="020B0604020202020204" pitchFamily="34" charset="0"/>
              </a:rPr>
              <a:t>Corresponding E-mail: ****@&amp;&amp;&amp;&amp;</a:t>
            </a:r>
            <a:endParaRPr lang="en-US" altLang="zh-CN" sz="36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75" name="Text Box 285"/>
          <p:cNvSpPr txBox="1">
            <a:spLocks noChangeArrowheads="1"/>
          </p:cNvSpPr>
          <p:nvPr/>
        </p:nvSpPr>
        <p:spPr bwMode="auto">
          <a:xfrm>
            <a:off x="17368840" y="6828490"/>
            <a:ext cx="14800259" cy="4567415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6" name="TextBox 3"/>
          <p:cNvSpPr txBox="1"/>
          <p:nvPr/>
        </p:nvSpPr>
        <p:spPr>
          <a:xfrm>
            <a:off x="17488619" y="7455907"/>
            <a:ext cx="14223281" cy="4283668"/>
          </a:xfrm>
          <a:prstGeom prst="rect">
            <a:avLst/>
          </a:prstGeom>
          <a:noFill/>
          <a:ln w="9525">
            <a:noFill/>
          </a:ln>
        </p:spPr>
        <p:txBody>
          <a:bodyPr wrap="square" lIns="475200" tIns="475200" rIns="475200" bIns="475200">
            <a:spAutoFit/>
          </a:bodyPr>
          <a:lstStyle/>
          <a:p>
            <a:pPr algn="just"/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In this study we show a new genome annotation pipeline applying for fungal genome, especially for </a:t>
            </a:r>
            <a:r>
              <a:rPr lang="en-US" altLang="zh-CN" sz="3600" b="1" i="1" cap="all" noProof="1">
                <a:solidFill>
                  <a:schemeClr val="bg1"/>
                </a:solidFill>
                <a:cs typeface="+mn-ea"/>
                <a:sym typeface="+mn-ea"/>
              </a:rPr>
              <a:t>trichoderma</a:t>
            </a:r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. In the past decade, numerous important </a:t>
            </a:r>
            <a:r>
              <a:rPr lang="en-US" altLang="zh-CN" sz="3600" b="1" i="1" cap="all" noProof="1">
                <a:solidFill>
                  <a:schemeClr val="bg1"/>
                </a:solidFill>
                <a:cs typeface="+mn-ea"/>
                <a:sym typeface="+mn-ea"/>
              </a:rPr>
              <a:t>Trichoderma </a:t>
            </a:r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genomes have ben sequenced, which pla. After assembly a novel genome, gene calling is often the next step analyzing the features of the strain. </a:t>
            </a:r>
            <a:endParaRPr lang="en-US" altLang="zh-CN" sz="3600" b="1" cap="all" noProof="1">
              <a:solidFill>
                <a:schemeClr val="bg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77" name="Text Box 307"/>
          <p:cNvSpPr txBox="1">
            <a:spLocks noChangeArrowheads="1"/>
          </p:cNvSpPr>
          <p:nvPr/>
        </p:nvSpPr>
        <p:spPr bwMode="auto">
          <a:xfrm>
            <a:off x="21956410" y="6828490"/>
            <a:ext cx="6832343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spcBef>
                <a:spcPct val="50000"/>
              </a:spcBef>
            </a:pPr>
            <a:r>
              <a:rPr lang="en-US" altLang="zh-CN" sz="4800" b="1" dirty="0">
                <a:solidFill>
                  <a:srgbClr val="FFFF00"/>
                </a:solidFill>
                <a:latin typeface="Arial" panose="020B0604020202020204" pitchFamily="34" charset="0"/>
              </a:rPr>
              <a:t>Materials and Methods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78" name="Text Box 305"/>
          <p:cNvSpPr txBox="1">
            <a:spLocks noChangeArrowheads="1"/>
          </p:cNvSpPr>
          <p:nvPr/>
        </p:nvSpPr>
        <p:spPr bwMode="auto">
          <a:xfrm>
            <a:off x="228602" y="44597627"/>
            <a:ext cx="16888541" cy="2006985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9" name="Text Box 274"/>
          <p:cNvSpPr txBox="1">
            <a:spLocks noChangeArrowheads="1"/>
          </p:cNvSpPr>
          <p:nvPr/>
        </p:nvSpPr>
        <p:spPr bwMode="auto">
          <a:xfrm>
            <a:off x="566739" y="45452458"/>
            <a:ext cx="1639411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/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This research was financially supported by the National Natural Science Foundation of China  and National Key Basic Research Program of China </a:t>
            </a:r>
          </a:p>
        </p:txBody>
      </p:sp>
      <p:sp>
        <p:nvSpPr>
          <p:cNvPr id="80" name="Text Box 309"/>
          <p:cNvSpPr txBox="1">
            <a:spLocks noChangeArrowheads="1"/>
          </p:cNvSpPr>
          <p:nvPr/>
        </p:nvSpPr>
        <p:spPr bwMode="auto">
          <a:xfrm>
            <a:off x="2968269" y="44636072"/>
            <a:ext cx="10707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spcBef>
                <a:spcPct val="30000"/>
              </a:spcBef>
            </a:pPr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</a:rPr>
              <a:t>Acknowledgement</a:t>
            </a: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3881" y="15904731"/>
            <a:ext cx="12770767" cy="6017230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45268" y="26490667"/>
            <a:ext cx="14594820" cy="5073692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256611" y="25060898"/>
            <a:ext cx="13311610" cy="5608122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132794" y="32262679"/>
            <a:ext cx="13229489" cy="6271759"/>
          </a:xfrm>
          <a:prstGeom prst="rect">
            <a:avLst/>
          </a:prstGeom>
        </p:spPr>
      </p:pic>
      <p:pic>
        <p:nvPicPr>
          <p:cNvPr id="1027" name="Picture 3" descr="E:\医学院\Logo\2024年logo\logo彩色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8753" y="-99344"/>
            <a:ext cx="3380345" cy="338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南中医\学校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60" y="249851"/>
            <a:ext cx="4128866" cy="282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 Box 100"/>
          <p:cNvSpPr txBox="1">
            <a:spLocks noChangeArrowheads="1"/>
          </p:cNvSpPr>
          <p:nvPr/>
        </p:nvSpPr>
        <p:spPr bwMode="auto">
          <a:xfrm>
            <a:off x="3615679" y="787344"/>
            <a:ext cx="24403428" cy="213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ts val="5000"/>
              </a:lnSpc>
              <a:spcBef>
                <a:spcPct val="50000"/>
              </a:spcBef>
            </a:pPr>
            <a:r>
              <a:rPr lang="zh-CN" altLang="en-US" sz="8000" b="1" dirty="0">
                <a:solidFill>
                  <a:srgbClr val="00206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宋体" panose="02010600030101010101" pitchFamily="2" charset="-122"/>
              </a:rPr>
              <a:t>南京中医药大学医学院第二届青年科学家论坛</a:t>
            </a:r>
          </a:p>
          <a:p>
            <a:pPr algn="ctr" defTabSz="914400">
              <a:lnSpc>
                <a:spcPts val="5000"/>
              </a:lnSpc>
              <a:spcBef>
                <a:spcPct val="50000"/>
              </a:spcBef>
            </a:pPr>
            <a:r>
              <a:rPr lang="zh-CN" altLang="en-US" sz="8000" b="1" dirty="0">
                <a:solidFill>
                  <a:srgbClr val="00206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宋体" panose="02010600030101010101" pitchFamily="2" charset="-122"/>
              </a:rPr>
              <a:t>暨临床</a:t>
            </a:r>
            <a:r>
              <a:rPr lang="en-US" altLang="zh-CN" sz="8000" b="1" dirty="0">
                <a:solidFill>
                  <a:srgbClr val="00206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宋体" panose="02010600030101010101" pitchFamily="2" charset="-122"/>
              </a:rPr>
              <a:t>-</a:t>
            </a:r>
            <a:r>
              <a:rPr lang="zh-CN" altLang="en-US" sz="8000" b="1" dirty="0">
                <a:solidFill>
                  <a:srgbClr val="00206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宋体" panose="02010600030101010101" pitchFamily="2" charset="-122"/>
              </a:rPr>
              <a:t>基础医学交叉融合创新大会</a:t>
            </a:r>
          </a:p>
        </p:txBody>
      </p:sp>
    </p:spTree>
    <p:extLst>
      <p:ext uri="{BB962C8B-B14F-4D97-AF65-F5344CB8AC3E}">
        <p14:creationId xmlns:p14="http://schemas.microsoft.com/office/powerpoint/2010/main" val="162245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884</Words>
  <Application>Microsoft Office PowerPoint</Application>
  <PresentationFormat>自定义</PresentationFormat>
  <Paragraphs>285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华文行楷</vt:lpstr>
      <vt:lpstr>宋体</vt:lpstr>
      <vt:lpstr>Arial</vt:lpstr>
      <vt:lpstr>Calibri</vt:lpstr>
      <vt:lpstr>Calibri Light</vt:lpstr>
      <vt:lpstr>Cambria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dongqing</dc:creator>
  <cp:lastModifiedBy>HUAWEI</cp:lastModifiedBy>
  <cp:revision>14</cp:revision>
  <dcterms:created xsi:type="dcterms:W3CDTF">2018-10-09T10:25:52Z</dcterms:created>
  <dcterms:modified xsi:type="dcterms:W3CDTF">2025-03-24T01:01:55Z</dcterms:modified>
</cp:coreProperties>
</file>